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0" r:id="rId3"/>
    <p:sldId id="271" r:id="rId4"/>
    <p:sldId id="261" r:id="rId5"/>
    <p:sldId id="258" r:id="rId6"/>
    <p:sldId id="266" r:id="rId7"/>
    <p:sldId id="257" r:id="rId8"/>
    <p:sldId id="262" r:id="rId9"/>
    <p:sldId id="277" r:id="rId10"/>
    <p:sldId id="263" r:id="rId11"/>
    <p:sldId id="264" r:id="rId12"/>
    <p:sldId id="268" r:id="rId13"/>
    <p:sldId id="265" r:id="rId14"/>
    <p:sldId id="269" r:id="rId15"/>
    <p:sldId id="276" r:id="rId16"/>
    <p:sldId id="270" r:id="rId17"/>
    <p:sldId id="267" r:id="rId18"/>
    <p:sldId id="275" r:id="rId19"/>
    <p:sldId id="278" r:id="rId20"/>
    <p:sldId id="272" r:id="rId21"/>
    <p:sldId id="273" r:id="rId22"/>
    <p:sldId id="274" r:id="rId23"/>
    <p:sldId id="279" r:id="rId24"/>
    <p:sldId id="283" r:id="rId25"/>
    <p:sldId id="284" r:id="rId26"/>
    <p:sldId id="281" r:id="rId27"/>
    <p:sldId id="285" r:id="rId28"/>
    <p:sldId id="282" r:id="rId29"/>
    <p:sldId id="280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42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01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934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443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230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943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60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19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22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0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68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3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7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6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7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0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82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8B0A2-39F0-4ADF-8030-92B792096E5A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50EF8-D2AA-43D7-80F4-42D1DC6E7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127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C28-2844-4A4F-83CF-EC2FC4AC1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CHEMOTHERAPY-II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43A5-60AA-41E4-B43D-591CE1DBD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DR.G.AARTHI PRIYANKA</a:t>
            </a:r>
          </a:p>
          <a:p>
            <a:r>
              <a:rPr lang="en-US" dirty="0"/>
              <a:t>POST GRADUATE</a:t>
            </a:r>
          </a:p>
          <a:p>
            <a:r>
              <a:rPr lang="en-US" dirty="0"/>
              <a:t>DEPT PF PHARMACOLOGY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75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07-1F59-4617-97A2-46489A96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E88-5CD9-4225-AD38-5C5B7DD3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Drug-Resistant TB: Definitions&#10;◦ Mono-resistant: Resistance to a single drug&#10;◦ Poly-resistant: Resistance to more than one...">
            <a:extLst>
              <a:ext uri="{FF2B5EF4-FFF2-40B4-BE49-F238E27FC236}">
                <a16:creationId xmlns:a16="http://schemas.microsoft.com/office/drawing/2014/main" id="{C530E28C-DCC1-4A01-A3A2-3EB23F0AE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" y="0"/>
            <a:ext cx="1201444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17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CD9E-FCCA-427A-A006-04548F6E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F928-DBAC-4E3F-8891-E2D6EC40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GROUPS OF DRUGS FOR MDR&#10;Group 1:first-line oral agents&#10;• pyrazinamide (Z)&#10;• ethambutol (e)&#10;• rifabutin (rfb)&#10;Group 2:injec...">
            <a:extLst>
              <a:ext uri="{FF2B5EF4-FFF2-40B4-BE49-F238E27FC236}">
                <a16:creationId xmlns:a16="http://schemas.microsoft.com/office/drawing/2014/main" id="{F74FE77A-BFB3-4DCF-80E6-2148188D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0"/>
            <a:ext cx="117895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5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B436-63E1-4EA1-ADD0-66D5B0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3E0A-6857-4953-B3CC-FC99923C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DOTS (Directly Observed Treatment, Short Course) - Alchetron, the free  social encyclopedia">
            <a:extLst>
              <a:ext uri="{FF2B5EF4-FFF2-40B4-BE49-F238E27FC236}">
                <a16:creationId xmlns:a16="http://schemas.microsoft.com/office/drawing/2014/main" id="{F534F814-38F7-4A8A-B059-025BEC01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1" y="206405"/>
            <a:ext cx="11176987" cy="644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4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56CF-9CBD-4531-874C-F47F4C96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7EFBF-1959-4640-A060-D0A0F25B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GROUPS OF DRUGS FOR MDR&#10;Group 5: Agents with unclear role in treatment of drug resistant-TB&#10;• clofazimine (cfz)&#10;• linezoli...">
            <a:extLst>
              <a:ext uri="{FF2B5EF4-FFF2-40B4-BE49-F238E27FC236}">
                <a16:creationId xmlns:a16="http://schemas.microsoft.com/office/drawing/2014/main" id="{3C208C96-CE16-4899-9A83-18881D83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6" y="106533"/>
            <a:ext cx="11987814" cy="65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61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C254-0FC1-4CD1-82AB-DB5142D3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46A03-5B6C-4981-824D-20853F52D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Revised National TB Control Programme(RNTCP) | Health Informatics">
            <a:extLst>
              <a:ext uri="{FF2B5EF4-FFF2-40B4-BE49-F238E27FC236}">
                <a16:creationId xmlns:a16="http://schemas.microsoft.com/office/drawing/2014/main" id="{3E1F89BC-7A47-4E12-A2E5-BA466E9A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12" y="216362"/>
            <a:ext cx="6369728" cy="62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25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44FD-2436-4FA3-8F6C-D96D49B5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A1B8-0F7F-46E9-8F1F-DEE1E4A1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3554" name="Picture 2" descr="Pin on Nursing mnemonics">
            <a:extLst>
              <a:ext uri="{FF2B5EF4-FFF2-40B4-BE49-F238E27FC236}">
                <a16:creationId xmlns:a16="http://schemas.microsoft.com/office/drawing/2014/main" id="{42DEA3E3-29C3-4607-A6EC-91B6AA21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7"/>
          <a:stretch/>
        </p:blipFill>
        <p:spPr bwMode="auto">
          <a:xfrm>
            <a:off x="2929631" y="168676"/>
            <a:ext cx="5309494" cy="64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5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1ECA-D591-49BB-9F0A-953D8239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78B3-73B8-4C57-B654-A8AB74BF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Understanding Leprosy on World Leprosy Day - GIDEON - Global Infectious  Diseases and Epidemiology Online Network">
            <a:extLst>
              <a:ext uri="{FF2B5EF4-FFF2-40B4-BE49-F238E27FC236}">
                <a16:creationId xmlns:a16="http://schemas.microsoft.com/office/drawing/2014/main" id="{7434343E-6C89-45D5-B998-2BB68078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2" y="0"/>
            <a:ext cx="8762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7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8707-0550-4F22-B099-C00B8E93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924DC-4280-477A-8C29-D9699904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1981: WHO Proposes Multi-Drug Therapy&#10;(MDT)&#10;To deal with dapsone resistant strains of M. leprae&#10;and to shorten the duratio...">
            <a:extLst>
              <a:ext uri="{FF2B5EF4-FFF2-40B4-BE49-F238E27FC236}">
                <a16:creationId xmlns:a16="http://schemas.microsoft.com/office/drawing/2014/main" id="{94052AAA-0F28-4A7E-AD57-4C53092E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6" y="365125"/>
            <a:ext cx="10289219" cy="62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1D60-F6FF-4948-89F7-44625E9E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D36C4-F65C-47D3-A4E3-F0D06321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Indication&#10;• It is used as a component of multidrug therapy of&#10;leprosy.&#10;• Occasionaly it is used as a component of multidr...">
            <a:extLst>
              <a:ext uri="{FF2B5EF4-FFF2-40B4-BE49-F238E27FC236}">
                <a16:creationId xmlns:a16="http://schemas.microsoft.com/office/drawing/2014/main" id="{9E02088D-D7A8-4702-A496-C39F75A7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10" y="432787"/>
            <a:ext cx="8296275" cy="599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2404-725B-4BFB-B3D2-B50A66F6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76EE-6F21-477E-A6BF-3DE185A36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DCGI approves Anti Leprosy Drug trial by CSIR - English medium">
            <a:extLst>
              <a:ext uri="{FF2B5EF4-FFF2-40B4-BE49-F238E27FC236}">
                <a16:creationId xmlns:a16="http://schemas.microsoft.com/office/drawing/2014/main" id="{B08545D8-9264-4203-A380-985E8BB8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4" y="550416"/>
            <a:ext cx="11496582" cy="594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0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FC76-13A5-4744-BBC1-DF75F3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ACFC-6F45-43ED-9996-1C8FFDA3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FDA approves new oral three-drug regimen for extensively drug-resistant TB">
            <a:extLst>
              <a:ext uri="{FF2B5EF4-FFF2-40B4-BE49-F238E27FC236}">
                <a16:creationId xmlns:a16="http://schemas.microsoft.com/office/drawing/2014/main" id="{6ED17C65-9D6D-405A-BAD2-6E7FEEE0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7" y="115410"/>
            <a:ext cx="12002609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8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4D8F-4416-451D-9583-C09684E8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5C5AB-CC1D-4A0F-AC36-29C27328E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Classification of Antileprotic Drugs&#10;1. Sulphones: Dapsone&#10;2. Phenazine Derivatives: Clofazimine&#10;3. Antitubercular Drugs: ...">
            <a:extLst>
              <a:ext uri="{FF2B5EF4-FFF2-40B4-BE49-F238E27FC236}">
                <a16:creationId xmlns:a16="http://schemas.microsoft.com/office/drawing/2014/main" id="{50B85FE4-1FDE-4716-BBF1-155C3D65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44" y="1"/>
            <a:ext cx="898355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37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6A71-D448-4F95-BDA2-4982C474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526B-A442-4FF2-8CED-49F3A2DE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Dapsone (DDS)&#10;(4,4’ –diaminodiphenysulfone, DDS)&#10;• It is the simplest, oldest, cheapest, most active and most&#10;commonly use...">
            <a:extLst>
              <a:ext uri="{FF2B5EF4-FFF2-40B4-BE49-F238E27FC236}">
                <a16:creationId xmlns:a16="http://schemas.microsoft.com/office/drawing/2014/main" id="{60865BEE-8749-4F49-8331-9935C88F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76" y="267470"/>
            <a:ext cx="7465473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03CE-7A77-4CE1-81C8-2C9055DD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C488-6C80-4CF2-824D-3AC1FE46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Leprosy">
            <a:extLst>
              <a:ext uri="{FF2B5EF4-FFF2-40B4-BE49-F238E27FC236}">
                <a16:creationId xmlns:a16="http://schemas.microsoft.com/office/drawing/2014/main" id="{05AB3B89-6720-4D41-9429-B948D65D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6" y="365125"/>
            <a:ext cx="11239130" cy="62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4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902F-700A-4FCA-B1AE-EC0CBFE8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0FB1-5E51-4FAA-A202-C53D165B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These Commonly Used Cancer Drugs May Increase Chemo Toxicity - NDTV Food">
            <a:extLst>
              <a:ext uri="{FF2B5EF4-FFF2-40B4-BE49-F238E27FC236}">
                <a16:creationId xmlns:a16="http://schemas.microsoft.com/office/drawing/2014/main" id="{260428D5-375F-45D1-B980-EC19AF69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" y="195309"/>
            <a:ext cx="11292396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95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6C9D-EB9F-4A44-BE51-2936D45E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4&#10;The medical term for tumor (or) cancer is Neoplasm, which means a&#10;relatively autonomous growth (or)un coordinated cell p...">
            <a:extLst>
              <a:ext uri="{FF2B5EF4-FFF2-40B4-BE49-F238E27FC236}">
                <a16:creationId xmlns:a16="http://schemas.microsoft.com/office/drawing/2014/main" id="{E1287A03-BE65-4EA9-9BE7-2E4CC5F64B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9"/>
          <a:stretch/>
        </p:blipFill>
        <p:spPr bwMode="auto">
          <a:xfrm>
            <a:off x="587406" y="710214"/>
            <a:ext cx="11017188" cy="46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7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E332-E685-401C-B68F-21C40E37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0CEC2-7E71-4B08-8B3D-B719145B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1. CHEMOTHERAPY&#10;Rapidly dividing cells metastasised cancers (leukemia and lymphoma)&#10;2. RADIOTHERAPY&#10;In combination with ot...">
            <a:extLst>
              <a:ext uri="{FF2B5EF4-FFF2-40B4-BE49-F238E27FC236}">
                <a16:creationId xmlns:a16="http://schemas.microsoft.com/office/drawing/2014/main" id="{F836048C-3500-4EE6-91C0-9E29EC24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" y="124287"/>
            <a:ext cx="11203620" cy="658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0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3935-428E-4901-A9F9-B8F006B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3FC40-6C04-45E5-A6D3-C4DC86C68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700" name="Picture 4" descr="How to Remember Classification of Anticancer Drugs?? - YouTube">
            <a:extLst>
              <a:ext uri="{FF2B5EF4-FFF2-40B4-BE49-F238E27FC236}">
                <a16:creationId xmlns:a16="http://schemas.microsoft.com/office/drawing/2014/main" id="{4CBF704D-4637-420F-A086-485CDD11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5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0507-DA53-4FA3-A528-6B4B4343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34B0-75A6-47BF-8F4D-EE2EEF6D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A) Glucocorticoids&#10;-Prednisolon&#10;-Prednisone&#10;B) Estrogen&#10;-Diethylstilbestreol&#10;C) Anti-estrogen&#10;-Tamoxifen&#10;D) Androgens &amp; An...">
            <a:extLst>
              <a:ext uri="{FF2B5EF4-FFF2-40B4-BE49-F238E27FC236}">
                <a16:creationId xmlns:a16="http://schemas.microsoft.com/office/drawing/2014/main" id="{236FD5C7-69FF-46DA-9B19-5A178B27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8" y="461639"/>
            <a:ext cx="11194741" cy="59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2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F1-37DF-4986-969F-4DAB0FE5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4F29-711F-4E0C-9D60-730624B18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22" name="Picture 2" descr="Chemotherapy | LUNGevity Foundation">
            <a:extLst>
              <a:ext uri="{FF2B5EF4-FFF2-40B4-BE49-F238E27FC236}">
                <a16:creationId xmlns:a16="http://schemas.microsoft.com/office/drawing/2014/main" id="{567D1BEB-659E-44F3-A548-A4173234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6" y="870012"/>
            <a:ext cx="10369119" cy="49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31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9929-A2DE-4D80-9162-A7C8F5E0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BE3F-C9F5-4FC5-AA79-1E24E42FC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6" name="Picture 4" descr="18&#10;MECHANISIM OF ACTION OF CYTOTOXIC AGENTS&#10; ">
            <a:extLst>
              <a:ext uri="{FF2B5EF4-FFF2-40B4-BE49-F238E27FC236}">
                <a16:creationId xmlns:a16="http://schemas.microsoft.com/office/drawing/2014/main" id="{87E40E46-6FAC-4112-B98D-CC5E07B6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5" y="164237"/>
            <a:ext cx="7003834" cy="629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7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C897-7036-4F11-8B2A-40C0CB15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E1A8-D70C-4851-9557-51D20743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9458" name="Picture 2" descr="Tuberculosis (TB) | Tacoma-Pierce County Health Department">
            <a:extLst>
              <a:ext uri="{FF2B5EF4-FFF2-40B4-BE49-F238E27FC236}">
                <a16:creationId xmlns:a16="http://schemas.microsoft.com/office/drawing/2014/main" id="{D00075E3-24C5-4577-AEFC-F82511F6D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4" b="5325"/>
          <a:stretch/>
        </p:blipFill>
        <p:spPr bwMode="auto">
          <a:xfrm>
            <a:off x="3000653" y="124287"/>
            <a:ext cx="5744886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37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64C8-6AD0-491D-B35D-8AD38137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33C0-AD8A-45AC-A093-EE614E34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4818" name="Picture 2" descr="Anticancer agent 1. Mechanism of&#10;Action&#10;2. Clinical application 3. Route 4. Side effects&#10;a. Nitrogen Mustards&#10;Mechloretham...">
            <a:extLst>
              <a:ext uri="{FF2B5EF4-FFF2-40B4-BE49-F238E27FC236}">
                <a16:creationId xmlns:a16="http://schemas.microsoft.com/office/drawing/2014/main" id="{A534FC6C-0358-4275-9172-EF259515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08" y="124287"/>
            <a:ext cx="9445841" cy="6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9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4A2F-5BBD-4C69-8104-5D3D42C4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92C3-FFC1-4957-B443-158EA3BE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5842" name="Picture 2" descr="Aticancer agent 1. MOA 2. Clinical application 3. Route 4. Side effects&#10;Antimetabolites&#10;Pyrimidine&#10;Analogs:&#10;Cytosine&#10;inhib...">
            <a:extLst>
              <a:ext uri="{FF2B5EF4-FFF2-40B4-BE49-F238E27FC236}">
                <a16:creationId xmlns:a16="http://schemas.microsoft.com/office/drawing/2014/main" id="{1C45FE21-D425-47A2-B1F2-CD4D95A6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2" y="0"/>
            <a:ext cx="10227075" cy="68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0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31C5-79C6-4B4A-9DF4-585B4474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AA40-6ED3-445E-BFE6-BD83191B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 descr="TOXICITIES&#10; Bone marrow deression&#10; Buccal mucosa erosion&#10; GIT:&#10;-Diarrhoea&#10;-Haemorrhage&#10;-Nausea&#10;-Vomiting&#10; Alopecia&#10; C...">
            <a:extLst>
              <a:ext uri="{FF2B5EF4-FFF2-40B4-BE49-F238E27FC236}">
                <a16:creationId xmlns:a16="http://schemas.microsoft.com/office/drawing/2014/main" id="{A4276C48-759D-4D03-B4D9-90E4C066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0" y="142043"/>
            <a:ext cx="10431262" cy="64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CAC2-3124-4A93-A0A3-C5240F3E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14CB-B292-49F8-96FE-7EEA0B61F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 descr="Common combination chemotherapy drugs&#10;Cancer type Drugs Acronym&#10;Breast cancer&#10;Cyclophosphamide, Methotrexate, 5-fluorourac...">
            <a:extLst>
              <a:ext uri="{FF2B5EF4-FFF2-40B4-BE49-F238E27FC236}">
                <a16:creationId xmlns:a16="http://schemas.microsoft.com/office/drawing/2014/main" id="{1AEBBD5A-435F-4EFA-9F21-8AF5F8B4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14" y="177553"/>
            <a:ext cx="8566951" cy="65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72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6F63-5DBF-4928-9E99-C9847562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03263-6D98-4604-83AE-51E74025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 descr="30&#10; ">
            <a:extLst>
              <a:ext uri="{FF2B5EF4-FFF2-40B4-BE49-F238E27FC236}">
                <a16:creationId xmlns:a16="http://schemas.microsoft.com/office/drawing/2014/main" id="{B390B427-DB38-44D1-9478-DE927E57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56" y="71021"/>
            <a:ext cx="8930936" cy="6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01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AB43-DE0E-4F1E-A20F-8D9DF90E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6D66-1EFB-48D7-9AAC-1B961047E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 descr="smoking and drinking is injurious to health……..&#10;33&#10; ">
            <a:extLst>
              <a:ext uri="{FF2B5EF4-FFF2-40B4-BE49-F238E27FC236}">
                <a16:creationId xmlns:a16="http://schemas.microsoft.com/office/drawing/2014/main" id="{A9CFC61B-6D5F-4C8A-9C59-643B2352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1" y="365125"/>
            <a:ext cx="10906957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9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D645-C4E3-429A-BD63-ED959A8F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ASSIGNMENT-BPT/BOT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0BB-1AD2-4877-B0B2-696B1855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short notes on</a:t>
            </a:r>
          </a:p>
          <a:p>
            <a:pPr marL="0" indent="0">
              <a:buNone/>
            </a:pPr>
            <a:r>
              <a:rPr lang="en-US" dirty="0"/>
              <a:t>1.Rifampicin</a:t>
            </a:r>
          </a:p>
          <a:p>
            <a:pPr marL="0" indent="0">
              <a:buNone/>
            </a:pPr>
            <a:r>
              <a:rPr lang="en-US" dirty="0"/>
              <a:t>2.Vinca alkaloids</a:t>
            </a:r>
          </a:p>
          <a:p>
            <a:pPr marL="0" indent="0">
              <a:buNone/>
            </a:pPr>
            <a:r>
              <a:rPr lang="en-US" dirty="0"/>
              <a:t>3.Alkylating agents</a:t>
            </a:r>
          </a:p>
          <a:p>
            <a:pPr marL="0" indent="0">
              <a:buNone/>
            </a:pPr>
            <a:r>
              <a:rPr lang="en-US" dirty="0"/>
              <a:t>4.Imatinib</a:t>
            </a:r>
          </a:p>
          <a:p>
            <a:pPr marL="0" indent="0">
              <a:buNone/>
            </a:pPr>
            <a:r>
              <a:rPr lang="en-US" dirty="0"/>
              <a:t>5.Bleomycin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10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7B29-8768-42D3-9A97-BA918220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04FD-0CC4-4C82-B2CF-B545A60A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Based on resistance&#10;Susceptible MDR-TB XDR-TB&#10;Based on their ability to undergo division&#10;Active TB Latent TB&#10;(may be activ...">
            <a:extLst>
              <a:ext uri="{FF2B5EF4-FFF2-40B4-BE49-F238E27FC236}">
                <a16:creationId xmlns:a16="http://schemas.microsoft.com/office/drawing/2014/main" id="{2B3419B1-CE09-4957-B95A-75A50646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0"/>
            <a:ext cx="11887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3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F856-B172-45D7-B92F-4D15A301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JaypeeDigital | eBook Reader">
            <a:extLst>
              <a:ext uri="{FF2B5EF4-FFF2-40B4-BE49-F238E27FC236}">
                <a16:creationId xmlns:a16="http://schemas.microsoft.com/office/drawing/2014/main" id="{D7CB13EE-9980-4044-B444-0A3130C59E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65" y="923278"/>
            <a:ext cx="10515600" cy="47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1C66-5335-4ECE-984A-2ABD0A2C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1C85-8CDA-42B8-A998-61943CAA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58FAA9B-204B-4624-B180-91FE25E3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7" y="124288"/>
            <a:ext cx="11878322" cy="67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3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75E9-0E5F-4111-B590-884A96EB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3AA0-65C1-44C9-83FA-1ABCF1590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Anti tb drugs">
            <a:extLst>
              <a:ext uri="{FF2B5EF4-FFF2-40B4-BE49-F238E27FC236}">
                <a16:creationId xmlns:a16="http://schemas.microsoft.com/office/drawing/2014/main" id="{1B3BB7A0-8BDF-489E-8ED6-32F42084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7" y="257452"/>
            <a:ext cx="11736280" cy="66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4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15F5-B7B5-4C1E-97B1-4016428C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7AE9-66B6-4B0A-8BB6-E7954B9DD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043CCA-C679-40E7-A515-B2F339F6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6" y="0"/>
            <a:ext cx="120677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0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8B86-2F5D-47A0-9864-C4E7DF71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F3D4-4F9B-4B0D-934A-9DC3D372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Tuberculosis Drugs and Mechanisms of Action | NIH: National Institute of  Allergy and Infectious Diseases">
            <a:extLst>
              <a:ext uri="{FF2B5EF4-FFF2-40B4-BE49-F238E27FC236}">
                <a16:creationId xmlns:a16="http://schemas.microsoft.com/office/drawing/2014/main" id="{4DBB0219-250B-421B-AF31-C3D1EA5C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99" y="230819"/>
            <a:ext cx="10093911" cy="64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130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1186</TotalTime>
  <Words>37</Words>
  <Application>Microsoft Office PowerPoint</Application>
  <PresentationFormat>Widescreen</PresentationFormat>
  <Paragraphs>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Trebuchet MS</vt:lpstr>
      <vt:lpstr>Berlin</vt:lpstr>
      <vt:lpstr>CHEMOTHERAPY-II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ASSIGNMENT-BPT/BOT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CHEMOTHERAPY-II</dc:title>
  <dc:creator>Aravinth Rajendran</dc:creator>
  <cp:lastModifiedBy>Aravinth Rajendran</cp:lastModifiedBy>
  <cp:revision>17</cp:revision>
  <dcterms:created xsi:type="dcterms:W3CDTF">2021-04-24T08:16:04Z</dcterms:created>
  <dcterms:modified xsi:type="dcterms:W3CDTF">2021-04-29T05:24:46Z</dcterms:modified>
</cp:coreProperties>
</file>